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7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26"/>
  </p:notesMasterIdLst>
  <p:sldIdLst>
    <p:sldId id="256" r:id="rId2"/>
    <p:sldId id="260" r:id="rId3"/>
    <p:sldId id="257" r:id="rId4"/>
    <p:sldId id="258" r:id="rId5"/>
    <p:sldId id="266" r:id="rId6"/>
    <p:sldId id="290" r:id="rId7"/>
    <p:sldId id="267" r:id="rId8"/>
    <p:sldId id="262" r:id="rId9"/>
    <p:sldId id="273" r:id="rId10"/>
    <p:sldId id="272" r:id="rId11"/>
    <p:sldId id="268" r:id="rId12"/>
    <p:sldId id="274" r:id="rId13"/>
    <p:sldId id="275" r:id="rId14"/>
    <p:sldId id="269" r:id="rId15"/>
    <p:sldId id="280" r:id="rId16"/>
    <p:sldId id="281" r:id="rId17"/>
    <p:sldId id="282" r:id="rId18"/>
    <p:sldId id="287" r:id="rId19"/>
    <p:sldId id="263" r:id="rId20"/>
    <p:sldId id="264" r:id="rId21"/>
    <p:sldId id="278" r:id="rId22"/>
    <p:sldId id="288" r:id="rId23"/>
    <p:sldId id="277" r:id="rId24"/>
    <p:sldId id="289" r:id="rId25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707" autoAdjust="0"/>
  </p:normalViewPr>
  <p:slideViewPr>
    <p:cSldViewPr snapToGrid="0">
      <p:cViewPr varScale="1">
        <p:scale>
          <a:sx n="116" d="100"/>
          <a:sy n="116" d="100"/>
        </p:scale>
        <p:origin x="24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ED8A2-8531-4BE6-A87B-4BABBBD2268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00298-4DC6-470F-8BC4-D1D5EA2389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345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00298-4DC6-470F-8BC4-D1D5EA2389A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37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00298-4DC6-470F-8BC4-D1D5EA2389A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5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877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405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7087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77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3389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7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925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90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1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3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45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72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12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48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29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09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D6673-FB27-487A-945A-F1016065940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DC7E781-F757-4A96-8370-B3792EF99A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97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Relationship Id="rId14" Type="http://schemas.openxmlformats.org/officeDocument/2006/relationships/image" Target="../media/image8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0.png"/><Relationship Id="rId7" Type="http://schemas.openxmlformats.org/officeDocument/2006/relationships/image" Target="../media/image95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g"/><Relationship Id="rId7" Type="http://schemas.openxmlformats.org/officeDocument/2006/relationships/image" Target="../media/image103.jpg"/><Relationship Id="rId12" Type="http://schemas.openxmlformats.org/officeDocument/2006/relationships/image" Target="../media/image108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110.jpg"/><Relationship Id="rId7" Type="http://schemas.openxmlformats.org/officeDocument/2006/relationships/image" Target="../media/image114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g"/><Relationship Id="rId5" Type="http://schemas.openxmlformats.org/officeDocument/2006/relationships/image" Target="../media/image122.jpeg"/><Relationship Id="rId10" Type="http://schemas.openxmlformats.org/officeDocument/2006/relationships/image" Target="../media/image127.jpg"/><Relationship Id="rId4" Type="http://schemas.openxmlformats.org/officeDocument/2006/relationships/image" Target="../media/image121.jpg"/><Relationship Id="rId9" Type="http://schemas.openxmlformats.org/officeDocument/2006/relationships/image" Target="../media/image12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image" Target="../media/image10.jp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mtClean="0"/>
              <a:t/>
            </a:r>
            <a:br>
              <a:rPr lang="en-US" smtClean="0"/>
            </a:br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/>
            </a:r>
            <a:br>
              <a:rPr lang="uk-UA" smtClean="0"/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0259" y="241832"/>
            <a:ext cx="9982153" cy="1438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93" y="1613084"/>
            <a:ext cx="4024221" cy="2682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1" y="1487574"/>
            <a:ext cx="3476625" cy="26003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04" y="4261732"/>
            <a:ext cx="3528677" cy="22832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93" y="4403931"/>
            <a:ext cx="3951895" cy="22190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4" b="18132"/>
          <a:stretch/>
        </p:blipFill>
        <p:spPr>
          <a:xfrm>
            <a:off x="4205130" y="2463114"/>
            <a:ext cx="2931075" cy="385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870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55" y="0"/>
            <a:ext cx="11231658" cy="1905000"/>
          </a:xfrm>
        </p:spPr>
        <p:txBody>
          <a:bodyPr>
            <a:normAutofit/>
          </a:bodyPr>
          <a:lstStyle/>
          <a:p>
            <a:pPr algn="ctr"/>
            <a:r>
              <a:rPr lang="uk-UA" sz="4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Дільниця </a:t>
            </a:r>
            <a: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 </a:t>
            </a:r>
            <a:b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4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Червоноградтеплокомуненерго</a:t>
            </a:r>
            <a:r>
              <a:rPr lang="uk-UA" sz="4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774" y="796536"/>
            <a:ext cx="11978978" cy="60614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pPr marL="0" indent="0">
              <a:buNone/>
            </a:pP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Споживачами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теплоносія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є: 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161 квартира з 974 квартир, які станом на 2000 р.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отримували централізоване теплопостачання ( 97% відключено)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 сфера: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заклади  дошкільної освіти (планується в 2024-25р.р.переведення цих закладів на автономне опалення);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заклади загальної середньої освіти;</a:t>
            </a:r>
          </a:p>
          <a:p>
            <a:r>
              <a:rPr lang="uk-UA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Соснівська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дитяча музична школа;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дитячої та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юнацької творчості;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Народний дім </a:t>
            </a:r>
            <a:r>
              <a:rPr lang="uk-UA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м.Соснівки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Адмінбудівля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старостату </a:t>
            </a:r>
            <a:r>
              <a:rPr lang="uk-UA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м.Соснівки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439" y="4215476"/>
            <a:ext cx="2926311" cy="2377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35" y="4206679"/>
            <a:ext cx="3429706" cy="2395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b="14030"/>
          <a:stretch/>
        </p:blipFill>
        <p:spPr>
          <a:xfrm>
            <a:off x="8740346" y="1686781"/>
            <a:ext cx="3318995" cy="1629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48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1381" y="293298"/>
            <a:ext cx="9943232" cy="1611702"/>
          </a:xfrm>
        </p:spPr>
        <p:txBody>
          <a:bodyPr>
            <a:noAutofit/>
          </a:bodyPr>
          <a:lstStyle/>
          <a:p>
            <a:pPr algn="ctr"/>
            <a:r>
              <a:rPr lang="uk-UA" sz="4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Дільниця КП </a:t>
            </a:r>
            <a: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4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Червоноградводоканал</a:t>
            </a:r>
            <a: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882" y="1905000"/>
            <a:ext cx="7298691" cy="4577751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Місто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Соснівка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забезпечується питною водою з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Бендюзького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водозабору. Очисні споруди знаходяться в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м.Соснівці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2023 році проводились першочергові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аварійно-відновлювальні роботи по ліквідації наслідків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аварій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водопровідних та </a:t>
            </a:r>
            <a:r>
              <a:rPr lang="uk-UA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каназізаційних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мережах міста.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2" y="0"/>
            <a:ext cx="2877639" cy="190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2" y="4707640"/>
            <a:ext cx="3407145" cy="190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" r="41012"/>
          <a:stretch/>
        </p:blipFill>
        <p:spPr>
          <a:xfrm>
            <a:off x="7570573" y="4362276"/>
            <a:ext cx="2580447" cy="2386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86" y="4707640"/>
            <a:ext cx="3290828" cy="1558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13" y="1803100"/>
            <a:ext cx="3619500" cy="2390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5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28" y="109182"/>
            <a:ext cx="8155337" cy="1694903"/>
          </a:xfrm>
        </p:spPr>
        <p:txBody>
          <a:bodyPr>
            <a:noAutofit/>
          </a:bodyPr>
          <a:lstStyle/>
          <a:p>
            <a:pPr algn="ctr"/>
            <a:r>
              <a:rPr lang="uk-UA" sz="4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 «</a:t>
            </a:r>
            <a:r>
              <a:rPr lang="uk-UA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Соснівський</a:t>
            </a:r>
            <a:r>
              <a:rPr lang="uk-UA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міський </a:t>
            </a:r>
            <a:r>
              <a:rPr lang="uk-UA" sz="4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ринок»</a:t>
            </a:r>
            <a:br>
              <a:rPr lang="uk-UA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482" y="1556950"/>
            <a:ext cx="6786010" cy="2644347"/>
          </a:xfrm>
        </p:spPr>
        <p:txBody>
          <a:bodyPr/>
          <a:lstStyle/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задоволенні потреб населення в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товарах,  особливо власною сільськогосподарською продукцією, значне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 належить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міському ринку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2023р. підприємство за власні кошти проводило роботи ремонту  будівлі, благоустрою території</a:t>
            </a:r>
            <a:r>
              <a:rPr lang="uk-UA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лютого 2024р.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 «</a:t>
            </a:r>
            <a:r>
              <a:rPr lang="uk-UA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Соснівський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міський ринок» є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філією КП «Червоноградський міський ринок».</a:t>
            </a:r>
          </a:p>
          <a:p>
            <a:endParaRPr lang="uk-UA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75" y="4309227"/>
            <a:ext cx="3267408" cy="2207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989" y="3667963"/>
            <a:ext cx="3721376" cy="2957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2746" r="865"/>
          <a:stretch/>
        </p:blipFill>
        <p:spPr>
          <a:xfrm>
            <a:off x="7976376" y="563412"/>
            <a:ext cx="3494689" cy="2662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84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08" y="77638"/>
            <a:ext cx="11306905" cy="1827362"/>
          </a:xfrm>
        </p:spPr>
        <p:txBody>
          <a:bodyPr>
            <a:normAutofit/>
          </a:bodyPr>
          <a:lstStyle/>
          <a:p>
            <a:r>
              <a:rPr lang="uk-UA" sz="4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Земельні питання, питання </a:t>
            </a:r>
            <a: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архітектури</a:t>
            </a:r>
            <a:endParaRPr lang="ru-RU" sz="44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561" y="1103870"/>
            <a:ext cx="8129475" cy="5469925"/>
          </a:xfrm>
        </p:spPr>
        <p:txBody>
          <a:bodyPr>
            <a:noAutofit/>
          </a:bodyPr>
          <a:lstStyle/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 міста становить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300,5га земель.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Детальний план території в районі вул. Привокзальна, 4-А (район існуючих гаражів) в місті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Соснівка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Червоноградського району Львівської області. </a:t>
            </a:r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Детальний план території в районі КП «Міська лікарня» на вул. Грушевського в місті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Соснівка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Червоноградського району Львівської області»</a:t>
            </a:r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земельні аукціони через систему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PROZORRO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-Продаж земельної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ділянки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несільськогосподарського призначення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площею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0,4100га;</a:t>
            </a:r>
          </a:p>
          <a:p>
            <a:pPr marL="0" indent="0" algn="ctr"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-Продаж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земельної ділянки несільськогосподарського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призначення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площею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0,2500га;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Цільове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призначення: для розміщення та експлуатації будівель і споруд автомобільного транспорту та дорожнього господарства. </a:t>
            </a:r>
            <a:endParaRPr lang="uk-U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 smtClean="0">
              <a:solidFill>
                <a:schemeClr val="tx1"/>
              </a:solidFill>
            </a:endParaRPr>
          </a:p>
          <a:p>
            <a:endParaRPr lang="uk-UA" sz="2400" dirty="0"/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b="1059"/>
          <a:stretch/>
        </p:blipFill>
        <p:spPr>
          <a:xfrm>
            <a:off x="8548920" y="3386321"/>
            <a:ext cx="3248178" cy="2271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4" t="45973" r="392" b="-697"/>
          <a:stretch/>
        </p:blipFill>
        <p:spPr>
          <a:xfrm>
            <a:off x="8341236" y="1342768"/>
            <a:ext cx="3578746" cy="1493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934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552" y="293298"/>
            <a:ext cx="10862062" cy="1611702"/>
          </a:xfrm>
        </p:spPr>
        <p:txBody>
          <a:bodyPr>
            <a:normAutofit/>
          </a:bodyPr>
          <a:lstStyle/>
          <a:p>
            <a:r>
              <a:rPr lang="uk-UA" sz="4400" b="1" u="sng" dirty="0">
                <a:solidFill>
                  <a:srgbClr val="0070C0"/>
                </a:solidFill>
              </a:rPr>
              <a:t>Забезпечення правопорядку в </a:t>
            </a:r>
            <a:r>
              <a:rPr lang="uk-UA" sz="4400" b="1" u="sng" dirty="0" smtClean="0">
                <a:solidFill>
                  <a:srgbClr val="0070C0"/>
                </a:solidFill>
              </a:rPr>
              <a:t>місті</a:t>
            </a:r>
            <a:endParaRPr lang="ru-RU" sz="4400" u="sng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906" y="1242204"/>
            <a:ext cx="7554361" cy="4977439"/>
          </a:xfrm>
        </p:spPr>
        <p:txBody>
          <a:bodyPr/>
          <a:lstStyle/>
          <a:p>
            <a:pPr marL="0" indent="0" algn="ctr">
              <a:buNone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Соснівці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працює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поліцейська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станція, в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якій проходять службу 2 офіцера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0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  </a:t>
            </a:r>
            <a:r>
              <a:rPr lang="ru-RU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офіцерами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округу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громадського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порядку  </a:t>
            </a:r>
          </a:p>
          <a:p>
            <a:pPr algn="ctr">
              <a:buFontTx/>
              <a:buChar char="-"/>
            </a:pP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воєчасне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реагування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вчиненню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правопорушень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25" y="1495777"/>
            <a:ext cx="3001346" cy="298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6" y="4074553"/>
            <a:ext cx="3239615" cy="2424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59" y="4080851"/>
            <a:ext cx="3616234" cy="241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988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1355" y="404856"/>
            <a:ext cx="9986362" cy="1280890"/>
          </a:xfrm>
        </p:spPr>
        <p:txBody>
          <a:bodyPr>
            <a:normAutofit/>
          </a:bodyPr>
          <a:lstStyle/>
          <a:p>
            <a:r>
              <a:rPr lang="uk-UA" sz="4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з соціальними службами</a:t>
            </a:r>
            <a:endParaRPr lang="ru-RU" sz="4400" b="1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1926" y="1466491"/>
            <a:ext cx="6012610" cy="496881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Червоноградський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міський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  </a:t>
            </a:r>
          </a:p>
          <a:p>
            <a:pPr marL="0" indent="0" algn="ctr">
              <a:buNone/>
            </a:pPr>
            <a:r>
              <a:rPr lang="ru-RU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служб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щотижневих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візитів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сім’ї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опинилися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обставинах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довідок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потреб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14536" y="1466491"/>
            <a:ext cx="5671518" cy="4968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uk-UA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Червоноградський територіальний центр соціального обслуговування</a:t>
            </a:r>
          </a:p>
          <a:p>
            <a:pPr marL="0" indent="0" algn="ctr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-86 осіб обслуговуються як одинокі люди похилого віку</a:t>
            </a:r>
          </a:p>
          <a:p>
            <a:pPr marL="0" indent="0" algn="ctr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-68 осіб  забезпечені хлібом та періодично харчовими пакетами від БФ «Червоний хрест»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2" descr="https://mail.ukr.net/attach/resize/16803656171658447032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56" y="4650935"/>
            <a:ext cx="3384550" cy="1854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617" y="1573951"/>
            <a:ext cx="2667000" cy="171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07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74" y="142689"/>
            <a:ext cx="9451525" cy="1387415"/>
          </a:xfrm>
        </p:spPr>
        <p:txBody>
          <a:bodyPr>
            <a:noAutofit/>
          </a:bodyPr>
          <a:lstStyle/>
          <a:p>
            <a:pPr algn="ctr"/>
            <a: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 </a:t>
            </a:r>
            <a:r>
              <a:rPr lang="ru-RU" sz="4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4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4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endParaRPr lang="ru-RU" sz="4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674" y="1642793"/>
            <a:ext cx="2790825" cy="1638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036" y="4984750"/>
            <a:ext cx="2476500" cy="1847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536" y="1778508"/>
            <a:ext cx="2620263" cy="16982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446" y="5089525"/>
            <a:ext cx="2619375" cy="1743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1005" y="1926934"/>
            <a:ext cx="3466736" cy="19463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858" y="3590986"/>
            <a:ext cx="2797296" cy="1857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5831" y="4459057"/>
            <a:ext cx="3206656" cy="21338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257" y="3448110"/>
            <a:ext cx="2143125" cy="214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7794" y="2989773"/>
            <a:ext cx="2275132" cy="227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4057" y="906163"/>
            <a:ext cx="3886011" cy="520384"/>
          </a:xfrm>
        </p:spPr>
        <p:txBody>
          <a:bodyPr>
            <a:normAutofit fontScale="90000"/>
          </a:bodyPr>
          <a:lstStyle/>
          <a:p>
            <a:pPr algn="just"/>
            <a:endParaRPr lang="ru-RU" sz="3200" dirty="0" smtClean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 r="1804" b="12087"/>
          <a:stretch/>
        </p:blipFill>
        <p:spPr>
          <a:xfrm>
            <a:off x="3148750" y="408888"/>
            <a:ext cx="2068449" cy="16425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57" y="4682607"/>
            <a:ext cx="1905000" cy="190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5" y="2153683"/>
            <a:ext cx="2579230" cy="19344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4" y="169738"/>
            <a:ext cx="2736780" cy="15394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09" y="2618543"/>
            <a:ext cx="2377305" cy="17829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2" t="21761" r="14694"/>
          <a:stretch/>
        </p:blipFill>
        <p:spPr>
          <a:xfrm>
            <a:off x="1681094" y="2776941"/>
            <a:ext cx="2101718" cy="17833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880" y="4795103"/>
            <a:ext cx="2593607" cy="194520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59" y="2730070"/>
            <a:ext cx="2369751" cy="177731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6" y="4497493"/>
            <a:ext cx="2885553" cy="216416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59" y="2256169"/>
            <a:ext cx="2126972" cy="28249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66" y="219563"/>
            <a:ext cx="3081633" cy="173534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28" y="187776"/>
            <a:ext cx="2939185" cy="22043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689" y="4553406"/>
            <a:ext cx="2773633" cy="20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441621" y="864972"/>
            <a:ext cx="214183" cy="45719"/>
          </a:xfrm>
        </p:spPr>
        <p:txBody>
          <a:bodyPr>
            <a:normAutofit fontScale="90000"/>
          </a:bodyPr>
          <a:lstStyle/>
          <a:p>
            <a:pPr algn="just"/>
            <a:endParaRPr lang="ru-RU" sz="32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97" y="399839"/>
            <a:ext cx="1515762" cy="1515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88" y="4771917"/>
            <a:ext cx="1724149" cy="17241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0" y="72976"/>
            <a:ext cx="2887526" cy="11899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159" y="456537"/>
            <a:ext cx="2150277" cy="16127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22" y="4920017"/>
            <a:ext cx="2560787" cy="18180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76" y="2523935"/>
            <a:ext cx="1844510" cy="18445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62" y="293960"/>
            <a:ext cx="1509051" cy="22299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89" y="4060746"/>
            <a:ext cx="1983262" cy="26333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418" y="2319073"/>
            <a:ext cx="2678108" cy="14138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3" y="4412945"/>
            <a:ext cx="2697985" cy="202348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41" y="542855"/>
            <a:ext cx="2299978" cy="173218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91" y="2855152"/>
            <a:ext cx="2960000" cy="193663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1" t="33761" r="58" b="27139"/>
          <a:stretch/>
        </p:blipFill>
        <p:spPr>
          <a:xfrm>
            <a:off x="458923" y="1808389"/>
            <a:ext cx="2722483" cy="2252357"/>
          </a:xfrm>
          <a:prstGeom prst="rect">
            <a:avLst/>
          </a:prstGeom>
        </p:spPr>
      </p:pic>
      <p:sp>
        <p:nvSpPr>
          <p:cNvPr id="10" name="Місце для вмісту 9"/>
          <p:cNvSpPr>
            <a:spLocks noGrp="1"/>
          </p:cNvSpPr>
          <p:nvPr>
            <p:ph idx="1"/>
          </p:nvPr>
        </p:nvSpPr>
        <p:spPr>
          <a:xfrm>
            <a:off x="677335" y="5588273"/>
            <a:ext cx="1858478" cy="45719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604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1836" y="293298"/>
            <a:ext cx="8112776" cy="161170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     </a:t>
            </a:r>
            <a:r>
              <a:rPr lang="uk-UA" sz="4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і підтримка для внутрішньо    переміщених осіб, які постраждали внаслідок військової агресії</a:t>
            </a:r>
            <a:endParaRPr lang="ru-RU" sz="40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369" y="2726723"/>
            <a:ext cx="10831707" cy="3318955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р.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виїхали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кордон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власника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житла в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м.Соснівці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отримують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компенсацію за розміщення </a:t>
            </a:r>
          </a:p>
          <a:p>
            <a:pPr marL="0" indent="0" algn="ctr">
              <a:buNone/>
            </a:pP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власних квартирах ВПО.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Прихистками</a:t>
            </a:r>
            <a:r>
              <a:rPr 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ВПО </a:t>
            </a:r>
            <a:r>
              <a:rPr 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є: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Соснівська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лікарня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дитячої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юнацької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БФ «ЕКО – милосердя»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Соціальна підтримка ВПО та жителів громади, що перебувають в скрутному  становищі » Острозька міська рада"/>
          <p:cNvSpPr>
            <a:spLocks noChangeAspect="1" noChangeArrowheads="1"/>
          </p:cNvSpPr>
          <p:nvPr/>
        </p:nvSpPr>
        <p:spPr bwMode="auto">
          <a:xfrm>
            <a:off x="-68712" y="1402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9" y="595127"/>
            <a:ext cx="2703186" cy="1848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938" y="4287878"/>
            <a:ext cx="2387404" cy="2184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49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134" y="474133"/>
            <a:ext cx="4337628" cy="43857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вмирають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житиме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них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пам`ять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нашою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честю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славою і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гордістю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Слава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Героям!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62" y="169333"/>
            <a:ext cx="7589942" cy="6370818"/>
          </a:xfrm>
        </p:spPr>
      </p:pic>
    </p:spTree>
    <p:extLst>
      <p:ext uri="{BB962C8B-B14F-4D97-AF65-F5344CB8AC3E}">
        <p14:creationId xmlns:p14="http://schemas.microsoft.com/office/powerpoint/2010/main" val="37705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92" y="584887"/>
            <a:ext cx="3552826" cy="2370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24" y="3594884"/>
            <a:ext cx="2683585" cy="2455540"/>
          </a:xfrm>
          <a:prstGeom prst="rect">
            <a:avLst/>
          </a:prstGeom>
        </p:spPr>
      </p:pic>
      <p:pic>
        <p:nvPicPr>
          <p:cNvPr id="3" name="Місце для вмісту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594" y="348363"/>
            <a:ext cx="2348999" cy="3132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499" y="3202654"/>
            <a:ext cx="2430000" cy="32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17" y="125622"/>
            <a:ext cx="2781000" cy="370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685"/>
          <a:stretch/>
        </p:blipFill>
        <p:spPr>
          <a:xfrm>
            <a:off x="140424" y="541831"/>
            <a:ext cx="2704216" cy="27450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53" y="4186880"/>
            <a:ext cx="2997955" cy="22557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159" t="13981" r="4237" b="11131"/>
          <a:stretch/>
        </p:blipFill>
        <p:spPr>
          <a:xfrm>
            <a:off x="6223400" y="3750275"/>
            <a:ext cx="2960915" cy="24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773" y="362310"/>
            <a:ext cx="10598840" cy="1035170"/>
          </a:xfrm>
        </p:spPr>
        <p:txBody>
          <a:bodyPr>
            <a:normAutofit fontScale="90000"/>
          </a:bodyPr>
          <a:lstStyle/>
          <a:p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uk-UA" sz="4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Волонтери-</a:t>
            </a:r>
            <a:r>
              <a:rPr lang="uk-UA" sz="40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соснівчани</a:t>
            </a:r>
            <a:r>
              <a:rPr lang="uk-UA" sz="4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 ЗСУ</a:t>
            </a:r>
            <a:endParaRPr lang="ru-RU" sz="4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6567" r="4190" b="2273"/>
          <a:stretch/>
        </p:blipFill>
        <p:spPr>
          <a:xfrm>
            <a:off x="434462" y="66240"/>
            <a:ext cx="2760618" cy="19333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72" y="3545639"/>
            <a:ext cx="2309389" cy="307235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82" y="1510129"/>
            <a:ext cx="1548000" cy="20487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900" y="1395687"/>
            <a:ext cx="2684500" cy="2016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36" y="1032891"/>
            <a:ext cx="1672617" cy="222912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20" t="12273" r="15710" b="-1366"/>
          <a:stretch/>
        </p:blipFill>
        <p:spPr>
          <a:xfrm>
            <a:off x="2859636" y="3920778"/>
            <a:ext cx="1906757" cy="248012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6" y="1956843"/>
            <a:ext cx="2406145" cy="3204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47" y="3781002"/>
            <a:ext cx="2069556" cy="275940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8" t="6150"/>
          <a:stretch/>
        </p:blipFill>
        <p:spPr>
          <a:xfrm>
            <a:off x="10173178" y="1533495"/>
            <a:ext cx="1871792" cy="2446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277066" y="4539728"/>
            <a:ext cx="1456891" cy="1942521"/>
          </a:xfrm>
          <a:prstGeom prst="rect">
            <a:avLst/>
          </a:prstGeom>
        </p:spPr>
      </p:pic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r="292" b="27730"/>
          <a:stretch/>
        </p:blipFill>
        <p:spPr>
          <a:xfrm>
            <a:off x="550560" y="4650649"/>
            <a:ext cx="2235512" cy="1889760"/>
          </a:xfrm>
        </p:spPr>
      </p:pic>
    </p:spTree>
    <p:extLst>
      <p:ext uri="{BB962C8B-B14F-4D97-AF65-F5344CB8AC3E}">
        <p14:creationId xmlns:p14="http://schemas.microsoft.com/office/powerpoint/2010/main" val="112126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773" y="362310"/>
            <a:ext cx="10598840" cy="103517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Разом до ПЕРЕМОГИ!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796" y="342531"/>
            <a:ext cx="2136833" cy="28453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7" b="24317"/>
          <a:stretch/>
        </p:blipFill>
        <p:spPr>
          <a:xfrm>
            <a:off x="503928" y="183573"/>
            <a:ext cx="2320131" cy="21344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3" y="2533389"/>
            <a:ext cx="2463706" cy="32806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0" t="9386" r="6405" b="11581"/>
          <a:stretch/>
        </p:blipFill>
        <p:spPr>
          <a:xfrm>
            <a:off x="7349935" y="1148212"/>
            <a:ext cx="2121038" cy="267447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07" y="3621312"/>
            <a:ext cx="2252681" cy="2999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-90" r="1320" b="2376"/>
          <a:stretch/>
        </p:blipFill>
        <p:spPr>
          <a:xfrm rot="5400000">
            <a:off x="6604939" y="4245465"/>
            <a:ext cx="1789777" cy="2589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44" y="3565789"/>
            <a:ext cx="2291371" cy="30551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5" y="4776698"/>
            <a:ext cx="1555951" cy="20746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83" y="1781592"/>
            <a:ext cx="1935963" cy="2581284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263223" y="5814000"/>
            <a:ext cx="2303626" cy="134153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</p:txBody>
      </p:sp>
      <p:pic>
        <p:nvPicPr>
          <p:cNvPr id="2050" name="Picture 2" descr="Наклейки патріотичні #Тимоєсерденько (синьо-жовте серце руки маки Україна)  матова Набір М 520x410мм: продаж, ціна у Києві. Інтер'єрні наліпки від  &quot;PonesLos ― наклейки, кухонні фартухи, декор приміщень&quot; - 161260368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78" y="1148212"/>
            <a:ext cx="2052886" cy="205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0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744" y="270427"/>
            <a:ext cx="9865593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ЗСУ</a:t>
            </a:r>
          </a:p>
        </p:txBody>
      </p:sp>
      <p:pic>
        <p:nvPicPr>
          <p:cNvPr id="13" name="Місце для вмісту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3" y="270427"/>
            <a:ext cx="2110274" cy="2988000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23" y="926780"/>
            <a:ext cx="2772000" cy="184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0" y="3723211"/>
            <a:ext cx="2049390" cy="27325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02" y="2450885"/>
            <a:ext cx="2222241" cy="22222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581" y="2778777"/>
            <a:ext cx="3139178" cy="18888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170" y="910872"/>
            <a:ext cx="3136000" cy="1764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170" y="5034306"/>
            <a:ext cx="2816000" cy="1584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48" y="3053589"/>
            <a:ext cx="2520058" cy="3564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73" y="1288257"/>
            <a:ext cx="2932759" cy="1649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23" y="4785469"/>
            <a:ext cx="3051988" cy="183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17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939543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4737" y="520387"/>
            <a:ext cx="8911687" cy="1280890"/>
          </a:xfrm>
        </p:spPr>
        <p:txBody>
          <a:bodyPr>
            <a:normAutofit/>
          </a:bodyPr>
          <a:lstStyle/>
          <a:p>
            <a:r>
              <a:rPr lang="uk-UA" sz="4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посаді старости</a:t>
            </a:r>
            <a:endParaRPr lang="ru-RU" sz="48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3577" y="2033810"/>
            <a:ext cx="10271035" cy="4125450"/>
          </a:xfrm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Керуюсь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Конституцією та законами України, 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ктами Президента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Кабінету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Міністрів України, 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Статутом Червоноградської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територіальної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громади, 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Регламентом Червоноградської міської ради,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Положенням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старосту та іншими нормативно-правовими актами,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 порядок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моєї 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 та взаємовідносинами з Червоноградською територіальною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громадою. 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299" y="307646"/>
            <a:ext cx="2478944" cy="24190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4176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4076" y="621103"/>
            <a:ext cx="8807570" cy="491706"/>
          </a:xfrm>
        </p:spPr>
        <p:txBody>
          <a:bodyPr>
            <a:noAutofit/>
          </a:bodyPr>
          <a:lstStyle/>
          <a:p>
            <a:pPr algn="ctr"/>
            <a: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Повноваження старости</a:t>
            </a:r>
            <a:endParaRPr lang="ru-RU" sz="4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3683" y="1112809"/>
            <a:ext cx="11490385" cy="5262113"/>
          </a:xfrm>
        </p:spPr>
        <p:txBody>
          <a:bodyPr>
            <a:normAutofit fontScale="77500" lnSpcReduction="20000"/>
          </a:bodyPr>
          <a:lstStyle/>
          <a:p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беру участь 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засіданнях виконавчого комітету Червоноградської міської ради як член виконавчого 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комітету </a:t>
            </a:r>
          </a:p>
          <a:p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виконую 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доручення міської ради, її виконавчого комітету, міського голови, інформую їх про виконання 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доручень 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сприяю виконанню на території </a:t>
            </a:r>
            <a:r>
              <a:rPr lang="uk-UA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старостинського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округу Програми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соціально-економічного та культурного розвитку, затверджених рішенням міської 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 </a:t>
            </a:r>
          </a:p>
          <a:p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здійснюю 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 громадян, які звертаються з проблемами різного 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характеру</a:t>
            </a:r>
          </a:p>
          <a:p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веду 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облік пропозицій членів громади з питань соціально-економічного та культурного розвитку </a:t>
            </a:r>
            <a:r>
              <a:rPr lang="uk-UA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старостинського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округу, </a:t>
            </a:r>
            <a:r>
              <a:rPr lang="uk-UA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соціального,побутового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транспортного 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 </a:t>
            </a:r>
          </a:p>
          <a:p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приймаю 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мешканців заяви, адресовані органам та посадовим особам міської ради, передаю їх за 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призначенням </a:t>
            </a:r>
            <a:endParaRPr lang="uk-UA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здійснюється 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 за дотриманням на території </a:t>
            </a:r>
            <a:r>
              <a:rPr lang="uk-UA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старостинського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округу громадського порядку, за станом благоустрою території 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здійснюється по-господарський облік 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здійснюється 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оповіщення 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військовозобов’язаних та 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призовників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надаються адміністративні послуги  для мешканців 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громади…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123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902" y="296563"/>
            <a:ext cx="5642919" cy="2059460"/>
          </a:xfrm>
        </p:spPr>
        <p:txBody>
          <a:bodyPr>
            <a:noAutofit/>
          </a:bodyPr>
          <a:lstStyle/>
          <a:p>
            <a:pPr algn="ctr"/>
            <a: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Житлово-комунальне </a:t>
            </a:r>
            <a:b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господарство</a:t>
            </a: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932" y="2658532"/>
            <a:ext cx="11527549" cy="3996267"/>
          </a:xfrm>
        </p:spPr>
        <p:txBody>
          <a:bodyPr/>
          <a:lstStyle/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надавачів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житлово-комунальних 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послуг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населенню: 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ОСББ 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-Управителем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багатоквартирних будинків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ТзОВ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«Нова Долина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Надавачем послуг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вивезення побутових відходів є  КП «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Червоноград-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житлокомунсервіс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Надавачем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послуг по благоустрою міста є КП «Комунальник»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Надавачем послуг з водопостачання та водовідведення є КП «ЧВКГ»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Надавачем послуг з теплопостачання є КП «ЧТКЕ»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4" y="195649"/>
            <a:ext cx="4522573" cy="2261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99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659" y="191788"/>
            <a:ext cx="9043343" cy="1738612"/>
          </a:xfrm>
        </p:spPr>
        <p:txBody>
          <a:bodyPr>
            <a:noAutofit/>
          </a:bodyPr>
          <a:lstStyle/>
          <a:p>
            <a:r>
              <a:rPr lang="uk-UA" sz="2800" b="1" u="sng" dirty="0">
                <a:solidFill>
                  <a:schemeClr val="accent2"/>
                </a:solidFill>
              </a:rPr>
              <a:t>Управитель </a:t>
            </a:r>
            <a:r>
              <a:rPr lang="uk-UA" sz="2800" b="1" u="sng" dirty="0" smtClean="0">
                <a:solidFill>
                  <a:schemeClr val="accent2"/>
                </a:solidFill>
              </a:rPr>
              <a:t>«Нова </a:t>
            </a:r>
            <a:r>
              <a:rPr lang="uk-UA" sz="2800" b="1" u="sng" dirty="0">
                <a:solidFill>
                  <a:schemeClr val="accent2"/>
                </a:solidFill>
              </a:rPr>
              <a:t>Долина </a:t>
            </a:r>
            <a:r>
              <a:rPr lang="uk-UA" sz="2800" b="1" u="sng" dirty="0" smtClean="0">
                <a:solidFill>
                  <a:schemeClr val="accent2"/>
                </a:solidFill>
              </a:rPr>
              <a:t>« ,</a:t>
            </a:r>
            <a:br>
              <a:rPr lang="uk-UA" sz="2800" b="1" u="sng" dirty="0" smtClean="0">
                <a:solidFill>
                  <a:schemeClr val="accent2"/>
                </a:solidFill>
              </a:rPr>
            </a:br>
            <a:r>
              <a:rPr lang="uk-UA" sz="2800" b="1" u="sng" dirty="0" smtClean="0">
                <a:solidFill>
                  <a:schemeClr val="accent2"/>
                </a:solidFill>
              </a:rPr>
              <a:t>ОБ»ЄДНАННЯ СПІВВЛАСНИКІВ БАГАТОКВАРТИРНИХ БУДИНКІВ</a:t>
            </a:r>
            <a:r>
              <a:rPr lang="uk-UA" sz="2800" b="1" u="sng" dirty="0">
                <a:solidFill>
                  <a:schemeClr val="accent2"/>
                </a:solidFill>
              </a:rPr>
              <a:t> </a:t>
            </a:r>
            <a:br>
              <a:rPr lang="uk-UA" sz="2800" b="1" u="sng" dirty="0">
                <a:solidFill>
                  <a:schemeClr val="accent2"/>
                </a:solidFill>
              </a:rPr>
            </a:br>
            <a:endParaRPr lang="uk-UA" sz="2800" u="sng" dirty="0">
              <a:solidFill>
                <a:schemeClr val="accent2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216" y="1696438"/>
            <a:ext cx="1889999" cy="252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759" y="4275557"/>
            <a:ext cx="1681440" cy="223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051" y="191788"/>
            <a:ext cx="2214949" cy="1668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77" y="1409536"/>
            <a:ext cx="1723253" cy="22976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03" y="2700843"/>
            <a:ext cx="2099619" cy="1574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93" y="4433401"/>
            <a:ext cx="1620000" cy="21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15" y="33063"/>
            <a:ext cx="3331075" cy="1706199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3" y="1930400"/>
            <a:ext cx="2128452" cy="28379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4" y="3999199"/>
            <a:ext cx="2019384" cy="26925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73" y="2270151"/>
            <a:ext cx="1593686" cy="21249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80" y="4216438"/>
            <a:ext cx="1584368" cy="21124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03" y="4097512"/>
            <a:ext cx="1871917" cy="24958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15" y="1897956"/>
            <a:ext cx="1669815" cy="2232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84" y="4063725"/>
            <a:ext cx="1377000" cy="1836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65" y="4162004"/>
            <a:ext cx="1367503" cy="182333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92" y="1934314"/>
            <a:ext cx="1728000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352" y="451581"/>
            <a:ext cx="9973690" cy="221398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9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 «Комунальник»</a:t>
            </a:r>
            <a:r>
              <a:rPr lang="ru-RU" sz="49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заміна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ламп, 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ремонтні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електролініях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еалізовано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по 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влаштуванню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м.Соснівки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с.Сілець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939 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830" y="3257930"/>
            <a:ext cx="4706696" cy="31203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985705"/>
            <a:ext cx="3245469" cy="3516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268" y="3121883"/>
            <a:ext cx="3597562" cy="290821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63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8264"/>
            <a:ext cx="12192000" cy="68297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міського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бюджету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Червоноградської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ТГ в  2023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виділені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доріг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м.Соснівка  </a:t>
            </a:r>
            <a: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843" y="1023582"/>
            <a:ext cx="10631606" cy="559558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uk-UA" sz="7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1.Роботи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проведено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повітряно-струменевим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способом по </a:t>
            </a:r>
            <a:r>
              <a:rPr lang="ru-RU" sz="8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вулицях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  <a:endParaRPr lang="uk-UA" sz="8000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lvl="0"/>
            <a:r>
              <a:rPr lang="uk-UA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Галицька         – 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49 </a:t>
            </a:r>
            <a:r>
              <a:rPr lang="uk-UA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тис.грн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Кривоноса       –  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49 </a:t>
            </a:r>
            <a:r>
              <a:rPr lang="uk-UA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тис.грн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Львівська        </a:t>
            </a:r>
            <a:r>
              <a:rPr lang="uk-UA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–  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95 тис. грн.</a:t>
            </a:r>
          </a:p>
          <a:p>
            <a:pPr lvl="0"/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Шептицького </a:t>
            </a:r>
            <a:r>
              <a:rPr lang="uk-UA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– 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48 </a:t>
            </a:r>
            <a:r>
              <a:rPr lang="uk-UA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тис.грн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Театральна     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–</a:t>
            </a:r>
            <a:r>
              <a:rPr lang="uk-UA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89 </a:t>
            </a:r>
            <a:r>
              <a:rPr lang="uk-UA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тис.грн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</a:p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2.Роботи проведено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суцільним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асфальтуванням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по </a:t>
            </a:r>
            <a:r>
              <a:rPr lang="ru-RU" sz="8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вулицях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  <a:endParaRPr lang="uk-UA" sz="8000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lvl="0"/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22 Січня            - 190 </a:t>
            </a:r>
            <a:r>
              <a:rPr lang="uk-UA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тис.грн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Базарна             - 424.400 </a:t>
            </a:r>
            <a:r>
              <a:rPr lang="uk-UA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тис.грн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Шептицького  </a:t>
            </a:r>
            <a:r>
              <a:rPr lang="uk-UA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- 785 </a:t>
            </a:r>
            <a:r>
              <a:rPr lang="uk-UA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тис.грн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Миру                </a:t>
            </a:r>
            <a:r>
              <a:rPr lang="uk-UA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- 89 </a:t>
            </a:r>
            <a:r>
              <a:rPr lang="uk-UA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тис.грн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Парк відпочинку – 414 </a:t>
            </a:r>
            <a:r>
              <a:rPr lang="uk-UA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тис.грн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Шашкевича      –  2 млн. 45 </a:t>
            </a:r>
            <a:r>
              <a:rPr lang="uk-UA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тис.грн</a:t>
            </a:r>
            <a:r>
              <a:rPr lang="uk-UA" sz="80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uk-UA" sz="9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9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uk-UA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476" y="2652584"/>
            <a:ext cx="2860794" cy="2729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-2767" t="21332" r="2767" b="21272"/>
          <a:stretch/>
        </p:blipFill>
        <p:spPr>
          <a:xfrm flipH="1">
            <a:off x="5092761" y="4422832"/>
            <a:ext cx="2634331" cy="2196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137" y="1785766"/>
            <a:ext cx="3038627" cy="2053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962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315" y="405442"/>
            <a:ext cx="6293708" cy="16128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1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2023р.проведено  </a:t>
            </a:r>
            <a:r>
              <a:rPr lang="ru-RU" sz="31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1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1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 </a:t>
            </a:r>
            <a:r>
              <a:rPr lang="ru-RU" sz="31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сходових</a:t>
            </a:r>
            <a:r>
              <a:rPr lang="ru-RU" sz="31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маршів</a:t>
            </a:r>
            <a:r>
              <a:rPr lang="ru-RU" sz="31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1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обмощення</a:t>
            </a:r>
            <a:r>
              <a:rPr lang="ru-RU" sz="31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бруківкою</a:t>
            </a:r>
            <a:r>
              <a:rPr lang="ru-RU" sz="31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sz="31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пам’ятника</a:t>
            </a:r>
            <a:r>
              <a:rPr lang="ru-RU" sz="31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Т.Шевченку</a:t>
            </a:r>
            <a:r>
              <a:rPr lang="ru-RU" sz="31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1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ВИТРАТИ: </a:t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обмощенню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бруківки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–   186.910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-ремонт с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ходових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маршів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–   97.00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mail.ukr.net/attach/resize/16803567973488440016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00" y="308790"/>
            <a:ext cx="3024000" cy="302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595" y="3610835"/>
            <a:ext cx="2860391" cy="28603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7281" r="1" b="18291"/>
          <a:stretch/>
        </p:blipFill>
        <p:spPr>
          <a:xfrm>
            <a:off x="7435329" y="3750545"/>
            <a:ext cx="2610396" cy="2580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9" y="3790921"/>
            <a:ext cx="3312000" cy="25002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33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1997</TotalTime>
  <Words>645</Words>
  <Application>Microsoft Office PowerPoint</Application>
  <PresentationFormat>Широкий екран</PresentationFormat>
  <Paragraphs>113</Paragraphs>
  <Slides>24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1" baseType="lpstr">
      <vt:lpstr>Arial Unicode MS</vt:lpstr>
      <vt:lpstr>Arial</vt:lpstr>
      <vt:lpstr>Calibri</vt:lpstr>
      <vt:lpstr>Times New Roman</vt:lpstr>
      <vt:lpstr>Trebuchet MS</vt:lpstr>
      <vt:lpstr>Wingdings 3</vt:lpstr>
      <vt:lpstr>Грань</vt:lpstr>
      <vt:lpstr>        </vt:lpstr>
      <vt:lpstr> Герої не вмирають, і тільки від нас залежить як довго житиме про них пам`ять…   Вони стають нашою честю, славою і гордістю!  Слава Україні!                    Слава її Героям! </vt:lpstr>
      <vt:lpstr>На посаді старости</vt:lpstr>
      <vt:lpstr>Повноваження старости</vt:lpstr>
      <vt:lpstr>Житлово-комунальне  господарство </vt:lpstr>
      <vt:lpstr>Управитель «Нова Долина « , ОБ»ЄДНАННЯ СПІВВЛАСНИКІВ БАГАТОКВАРТИРНИХ БУДИНКІВ  </vt:lpstr>
      <vt:lpstr>КП «Комунальник» - заміна ламп, ремонтні роботи на електролініях зовнішнього освітлення,  - реалізовано проект по влаштуванню нової лінії зовнішнього освітлення від м.Соснівки до с.Сілець  - 939 тис.грн.  </vt:lpstr>
      <vt:lpstr>   З міського бюджету Червоноградської ТГ в  2023 році виділені кошти на  ремонт доріг в м.Соснівка     </vt:lpstr>
      <vt:lpstr>У 2023р.проведено  роботи по ремонту сходових маршів та обмощення бруківкою біля пам’ятника Т.Шевченку.  ВИТРАТИ:  -по обмощенню бруківки  –   186.910 тис.грн -ремонт сходових маршів   –   97.00 тис.грн </vt:lpstr>
      <vt:lpstr>Дільниця КП  «Червоноградтеплокомуненерго»</vt:lpstr>
      <vt:lpstr>Дільниця КП  «Червоноградводоканал» </vt:lpstr>
      <vt:lpstr>КП «Соснівський міський  ринок»  </vt:lpstr>
      <vt:lpstr>Земельні питання, питання архітектури</vt:lpstr>
      <vt:lpstr>Забезпечення правопорядку в місті</vt:lpstr>
      <vt:lpstr>Співпраця з соціальними службами</vt:lpstr>
      <vt:lpstr>Функціонування закладів охорони здоров’я, освіти та культури</vt:lpstr>
      <vt:lpstr>Презентація PowerPoint</vt:lpstr>
      <vt:lpstr>Презентація PowerPoint</vt:lpstr>
      <vt:lpstr>     Допомога і підтримка для внутрішньо    переміщених осіб, які постраждали внаслідок військової агресії</vt:lpstr>
      <vt:lpstr>Презентація PowerPoint</vt:lpstr>
      <vt:lpstr>                         Волонтери-соснівчани для  ЗСУ</vt:lpstr>
      <vt:lpstr>                         Разом до ПЕРЕМОГИ!</vt:lpstr>
      <vt:lpstr>             Заходи спрямовані  на підтримку ЗСУ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СТАРОСТИ  виконавчого комітету Червоноградської міської ради Ірини ХАРЧУК  про роботу за звітний період</dc:title>
  <dc:creator>Приймальня</dc:creator>
  <cp:lastModifiedBy>RePack by Diakov</cp:lastModifiedBy>
  <cp:revision>129</cp:revision>
  <cp:lastPrinted>2023-04-01T18:37:04Z</cp:lastPrinted>
  <dcterms:created xsi:type="dcterms:W3CDTF">2023-04-01T07:11:49Z</dcterms:created>
  <dcterms:modified xsi:type="dcterms:W3CDTF">2024-03-29T09:11:08Z</dcterms:modified>
</cp:coreProperties>
</file>